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33"/>
  </p:notesMasterIdLst>
  <p:handoutMasterIdLst>
    <p:handoutMasterId r:id="rId34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71" r:id="rId14"/>
    <p:sldId id="264" r:id="rId15"/>
    <p:sldId id="266" r:id="rId16"/>
    <p:sldId id="267" r:id="rId17"/>
    <p:sldId id="268" r:id="rId18"/>
    <p:sldId id="269" r:id="rId19"/>
    <p:sldId id="272" r:id="rId20"/>
    <p:sldId id="275" r:id="rId21"/>
    <p:sldId id="274" r:id="rId22"/>
    <p:sldId id="276" r:id="rId23"/>
    <p:sldId id="277" r:id="rId24"/>
    <p:sldId id="279" r:id="rId25"/>
    <p:sldId id="281" r:id="rId26"/>
    <p:sldId id="278" r:id="rId27"/>
    <p:sldId id="282" r:id="rId28"/>
    <p:sldId id="283" r:id="rId29"/>
    <p:sldId id="284" r:id="rId30"/>
    <p:sldId id="285" r:id="rId31"/>
    <p:sldId id="270" r:id="rId32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/>
    </p:ext>
    <p:ext uri="{2D200454-40CA-4A62-9FC3-DE9A4176ACB9}">
      <p15:notesGuideLst xmlns=""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77" d="100"/>
          <a:sy n="77" d="100"/>
        </p:scale>
        <p:origin x="-128" y="-202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notesMaster" Target="notesMasters/notesMaster1.xml"/><Relationship Id="rId34" Type="http://schemas.openxmlformats.org/officeDocument/2006/relationships/handoutMaster" Target="handoutMasters/handoutMaster1.xml"/><Relationship Id="rId35" Type="http://schemas.openxmlformats.org/officeDocument/2006/relationships/printerSettings" Target="printerSettings/printerSettings1.bin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viewProps" Target="viewProps.xml"/><Relationship Id="rId38" Type="http://schemas.openxmlformats.org/officeDocument/2006/relationships/theme" Target="theme/theme1.xml"/><Relationship Id="rId39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4/17/15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4/17/15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="" xmlns:p15="http://schemas.microsoft.com/office/powerpoint/2012/main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chef-client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recipes from cookbooks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59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[2015-03-29T21:38:56-07:00] WARN: No </a:t>
            </a:r>
            <a:r>
              <a:rPr lang="en-US" dirty="0" err="1" smtClean="0"/>
              <a:t>config</a:t>
            </a:r>
            <a:r>
              <a:rPr lang="en-US" dirty="0" smtClean="0"/>
              <a:t> file found or specified on command line, using command line options.</a:t>
            </a:r>
          </a:p>
          <a:p>
            <a:r>
              <a:rPr lang="en-US" dirty="0" smtClean="0"/>
              <a:t>Starting Chef Client, version 11.16.4</a:t>
            </a:r>
          </a:p>
          <a:p>
            <a:r>
              <a:rPr lang="en-US" dirty="0" smtClean="0"/>
              <a:t>resolving cookbooks for run list: ["apache:</a:t>
            </a:r>
            <a:r>
              <a:rPr lang="en-US" dirty="0" smtClean="0"/>
              <a:t>:</a:t>
            </a:r>
            <a:r>
              <a:rPr lang="en-US" dirty="0" smtClean="0"/>
              <a:t>apache</a:t>
            </a:r>
            <a:r>
              <a:rPr lang="en-US" dirty="0" smtClean="0"/>
              <a:t>"</a:t>
            </a:r>
            <a:r>
              <a:rPr lang="en-US" dirty="0" smtClean="0"/>
              <a:t>]</a:t>
            </a:r>
          </a:p>
          <a:p>
            <a:endParaRPr lang="en-US" dirty="0" smtClean="0"/>
          </a:p>
          <a:p>
            <a:r>
              <a:rPr lang="en-US" dirty="0" smtClean="0"/>
              <a:t>================================================================================</a:t>
            </a:r>
          </a:p>
          <a:p>
            <a:r>
              <a:rPr lang="en-US" dirty="0" smtClean="0"/>
              <a:t>Error Resolving Cookbooks for Run List:</a:t>
            </a:r>
          </a:p>
          <a:p>
            <a:r>
              <a:rPr lang="en-US" dirty="0" smtClean="0"/>
              <a:t>================================================================================</a:t>
            </a:r>
          </a:p>
          <a:p>
            <a:endParaRPr lang="en-US" dirty="0" smtClean="0"/>
          </a:p>
          <a:p>
            <a:r>
              <a:rPr lang="en-US" dirty="0" smtClean="0"/>
              <a:t>Missing Cookbooks: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the </a:t>
            </a:r>
            <a:r>
              <a:rPr lang="en-US" dirty="0" smtClean="0">
                <a:latin typeface="Inconsolata"/>
                <a:cs typeface="Inconsolata"/>
              </a:rPr>
              <a:t>apache::apache</a:t>
            </a:r>
            <a:r>
              <a:rPr lang="en-US" dirty="0" smtClean="0"/>
              <a:t> </a:t>
            </a:r>
            <a:r>
              <a:rPr lang="en-US" dirty="0" smtClean="0"/>
              <a:t>recipe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</a:t>
            </a:r>
            <a:r>
              <a:rPr lang="en-US" dirty="0" smtClean="0"/>
              <a:t>:apache]</a:t>
            </a:r>
            <a:r>
              <a:rPr lang="en-US" dirty="0" smtClean="0"/>
              <a:t>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1991" y="2376618"/>
            <a:ext cx="10813469" cy="679751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0614106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Create a cookbooks directory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mkdir</a:t>
            </a:r>
            <a:r>
              <a:rPr lang="en-US" dirty="0" smtClean="0"/>
              <a:t> cookbooks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73468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the </a:t>
            </a:r>
            <a:r>
              <a:rPr lang="en-US" dirty="0" smtClean="0"/>
              <a:t>setup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mv setup cookbooks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832615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Move the </a:t>
            </a:r>
            <a:r>
              <a:rPr lang="en-US" dirty="0" smtClean="0"/>
              <a:t>apache cookbook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mv apache cookbooks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5023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"apache:</a:t>
            </a:r>
            <a:r>
              <a:rPr lang="en-US" dirty="0" smtClean="0"/>
              <a:t>:apache"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</a:t>
            </a:r>
            <a:r>
              <a:rPr lang="en-US" dirty="0" smtClean="0"/>
              <a:t>:apache</a:t>
            </a:r>
            <a:endParaRPr lang="en-US" dirty="0" smtClean="0"/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Applying the </a:t>
            </a:r>
            <a:r>
              <a:rPr lang="en-US" dirty="0" smtClean="0">
                <a:latin typeface="Inconsolata"/>
                <a:cs typeface="Inconsolata"/>
              </a:rPr>
              <a:t>apache::apache </a:t>
            </a:r>
            <a:r>
              <a:rPr lang="en-US" dirty="0" smtClean="0"/>
              <a:t>recipe </a:t>
            </a:r>
            <a:r>
              <a:rPr lang="en-US" dirty="0" smtClean="0"/>
              <a:t>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"recipe[apache:</a:t>
            </a:r>
            <a:r>
              <a:rPr lang="en-US" dirty="0" smtClean="0"/>
              <a:t>:apache]</a:t>
            </a:r>
            <a:r>
              <a:rPr lang="en-US" dirty="0" smtClean="0"/>
              <a:t>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1228" y="3110179"/>
            <a:ext cx="10813469" cy="333617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24192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"setup::setup"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setu</a:t>
            </a:r>
            <a:r>
              <a:rPr lang="en-US" dirty="0"/>
              <a:t>p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</a:t>
            </a:r>
            <a:r>
              <a:rPr lang="en-US" dirty="0" smtClean="0"/>
              <a:t>6 </a:t>
            </a:r>
            <a:r>
              <a:rPr lang="en-US" dirty="0"/>
              <a:t>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setup::setup</a:t>
            </a:r>
            <a:endParaRPr lang="en-US" dirty="0" smtClean="0"/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the </a:t>
            </a:r>
            <a:r>
              <a:rPr lang="en-US" dirty="0" smtClean="0">
                <a:latin typeface="Inconsolata"/>
                <a:cs typeface="Inconsolata"/>
              </a:rPr>
              <a:t>setup::setup </a:t>
            </a:r>
            <a:r>
              <a:rPr lang="en-US" dirty="0" smtClean="0"/>
              <a:t>recipe </a:t>
            </a:r>
            <a:r>
              <a:rPr lang="en-US" dirty="0" smtClean="0"/>
              <a:t>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</a:t>
            </a:r>
            <a:r>
              <a:rPr lang="en-US" dirty="0" smtClean="0"/>
              <a:t>[setup::setup]</a:t>
            </a:r>
            <a:r>
              <a:rPr lang="en-US" dirty="0" smtClean="0"/>
              <a:t>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1228" y="3110179"/>
            <a:ext cx="10813469" cy="333617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3186936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>
          <a:xfrm>
            <a:off x="840828" y="2259882"/>
            <a:ext cx="10817770" cy="4049478"/>
          </a:xfrm>
        </p:spPr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"apache:</a:t>
            </a:r>
            <a:r>
              <a:rPr lang="en-US" dirty="0" smtClean="0"/>
              <a:t>:apache", "setup::setup"]</a:t>
            </a:r>
            <a:endParaRPr lang="en-US" dirty="0"/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</a:p>
          <a:p>
            <a:r>
              <a:rPr lang="en-US" dirty="0"/>
              <a:t> </a:t>
            </a:r>
            <a:r>
              <a:rPr lang="en-US" dirty="0" smtClean="0"/>
              <a:t> - setup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</a:t>
            </a:r>
            <a:r>
              <a:rPr lang="en-US" dirty="0" smtClean="0"/>
              <a:t>9 </a:t>
            </a:r>
            <a:r>
              <a:rPr lang="en-US" dirty="0"/>
              <a:t>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</a:t>
            </a:r>
            <a:r>
              <a:rPr lang="en-US" dirty="0" smtClean="0"/>
              <a:t>:apache</a:t>
            </a:r>
            <a:endParaRPr lang="en-US" dirty="0" smtClean="0"/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</a:t>
            </a:r>
            <a:r>
              <a:rPr lang="en-US" dirty="0" smtClean="0"/>
              <a:t>both recipes locally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>
          <a:xfrm>
            <a:off x="840828" y="1002861"/>
            <a:ext cx="10816896" cy="1042580"/>
          </a:xfrm>
        </p:spPr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</a:t>
            </a:r>
            <a:r>
              <a:rPr lang="en-US" dirty="0" smtClean="0"/>
              <a:t>mode \ </a:t>
            </a:r>
          </a:p>
          <a:p>
            <a:r>
              <a:rPr lang="en-US" dirty="0" smtClean="0"/>
              <a:t>-</a:t>
            </a:r>
            <a:r>
              <a:rPr lang="en-US" dirty="0" smtClean="0"/>
              <a:t>r "recipe[apache:</a:t>
            </a:r>
            <a:r>
              <a:rPr lang="en-US" dirty="0" smtClean="0"/>
              <a:t>:apache], recipe[setup::setup]"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428291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315" y="1872245"/>
            <a:ext cx="8287608" cy="639534"/>
          </a:xfrm>
        </p:spPr>
        <p:txBody>
          <a:bodyPr>
            <a:noAutofit/>
          </a:bodyPr>
          <a:lstStyle/>
          <a:p>
            <a:r>
              <a:rPr lang="en-US" sz="3600" dirty="0" smtClean="0">
                <a:latin typeface="Inconsolata"/>
                <a:cs typeface="Inconsolata"/>
              </a:rPr>
              <a:t>-r "recipe[</a:t>
            </a:r>
            <a:r>
              <a:rPr lang="en-US" sz="3600" dirty="0" smtClean="0">
                <a:latin typeface="Inconsolata"/>
                <a:cs typeface="Inconsolata"/>
              </a:rPr>
              <a:t>COOKBOOK(::default)]</a:t>
            </a:r>
            <a:r>
              <a:rPr lang="en-US" sz="3600" dirty="0" smtClean="0">
                <a:latin typeface="Inconsolata"/>
                <a:cs typeface="Inconsolata"/>
              </a:rPr>
              <a:t>"</a:t>
            </a:r>
            <a:endParaRPr lang="en-US" sz="36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289439"/>
          </a:xfrm>
        </p:spPr>
        <p:txBody>
          <a:bodyPr/>
          <a:lstStyle/>
          <a:p>
            <a:r>
              <a:rPr lang="en-US" dirty="0" smtClean="0"/>
              <a:t>When you are referencing the default recipe within a cookbook you may optionally specify only the name of the cookbook. </a:t>
            </a:r>
            <a:r>
              <a:rPr lang="en-US" dirty="0" smtClean="0"/>
              <a:t>chef-client understands that you mean to apply the default recipe from within that cookbook.</a:t>
            </a:r>
            <a:endParaRPr lang="en-US" dirty="0" smtClean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570708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314" y="1253657"/>
            <a:ext cx="8229600" cy="1258122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Setting a default in our cookbook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Update the default recipe to use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to include the setup recipe.</a:t>
            </a:r>
          </a:p>
          <a:p>
            <a:pPr marL="285750" indent="-28575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chef-client and locally apply the </a:t>
            </a:r>
            <a:r>
              <a:rPr lang="en-US" dirty="0" err="1" smtClean="0"/>
              <a:t>run_list</a:t>
            </a:r>
            <a:r>
              <a:rPr lang="en-US" dirty="0" smtClean="0"/>
              <a:t>: </a:t>
            </a:r>
            <a:r>
              <a:rPr lang="en-US" dirty="0" smtClean="0">
                <a:latin typeface="Inconsolata"/>
                <a:cs typeface="Inconsolata"/>
              </a:rPr>
              <a:t>"recipe[setup]"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en-US" dirty="0" smtClean="0"/>
              <a:t>It seems silly to type "recipe[setup::setup]". Typing out "recipe[setup]" also seems clearer.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88329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recipe can include one (or more) recipes located in </a:t>
            </a:r>
            <a:r>
              <a:rPr lang="en-US" dirty="0" smtClean="0"/>
              <a:t>cookbooks </a:t>
            </a:r>
            <a:r>
              <a:rPr lang="en-US" dirty="0"/>
              <a:t>by using the </a:t>
            </a: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r>
              <a:rPr lang="en-US" dirty="0" smtClean="0"/>
              <a:t> method</a:t>
            </a:r>
            <a:r>
              <a:rPr lang="en-US" dirty="0"/>
              <a:t>. When a recipe is included, the resources found in that recipe will be inserted (in the same exact order) at the point where the </a:t>
            </a:r>
            <a:r>
              <a:rPr lang="en-US" dirty="0" err="1">
                <a:latin typeface="Inconsolata"/>
                <a:cs typeface="Inconsolata"/>
              </a:rPr>
              <a:t>include_recipe</a:t>
            </a:r>
            <a:r>
              <a:rPr lang="en-US" dirty="0"/>
              <a:t> keyword is located. 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recipes.html#include-recipes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7747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529067" cy="305324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 not know how to apply a cookbook. This is why we need to specify the path to the recipe file.</a:t>
            </a:r>
          </a:p>
          <a:p>
            <a:endParaRPr lang="en-US" dirty="0"/>
          </a:p>
          <a:p>
            <a:r>
              <a:rPr lang="en-US" dirty="0" smtClean="0"/>
              <a:t>A better tool for applying cookbooks is called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1195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"setup::setup"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"setup" recipe from the "setup" cookbook in this recipe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33113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Including a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err="1" smtClean="0"/>
              <a:t>include_recipe</a:t>
            </a:r>
            <a:r>
              <a:rPr lang="en-US" dirty="0" smtClean="0"/>
              <a:t> "apache::apache"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Include the "apache" recipe from the "apache" cookbook in this recipe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23173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default recipe includes the setup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setup</a:t>
            </a:r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"setup::setup"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51281" y="4672776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661955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[2015-03-29T21:38:08-07:00]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["</a:t>
            </a:r>
            <a:r>
              <a:rPr lang="en-US" dirty="0" smtClean="0"/>
              <a:t>setup"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setup</a:t>
            </a:r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6 resources</a:t>
            </a:r>
          </a:p>
          <a:p>
            <a:r>
              <a:rPr lang="en-US" dirty="0"/>
              <a:t>Recipe: setup::setup</a:t>
            </a:r>
          </a:p>
          <a:p>
            <a:r>
              <a:rPr lang="en-US" dirty="0"/>
              <a:t>...</a:t>
            </a:r>
          </a:p>
          <a:p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Applying setup's default recipe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"recipe[setup]"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044782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Update the apache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9185405" cy="3655194"/>
          </a:xfrm>
        </p:spPr>
        <p:txBody>
          <a:bodyPr/>
          <a:lstStyle/>
          <a:p>
            <a:pPr marL="457200" indent="-457200">
              <a:buFont typeface="Wingdings" charset="2"/>
              <a:buChar char="q"/>
            </a:pPr>
            <a:r>
              <a:rPr lang="en-US" dirty="0"/>
              <a:t>Update the </a:t>
            </a:r>
            <a:r>
              <a:rPr lang="en-US" dirty="0" smtClean="0"/>
              <a:t>"apache" cookbook's "default" </a:t>
            </a:r>
            <a:r>
              <a:rPr lang="en-US" dirty="0"/>
              <a:t>recipe </a:t>
            </a:r>
            <a:r>
              <a:rPr lang="en-US" dirty="0" smtClean="0"/>
              <a:t>to:</a:t>
            </a:r>
          </a:p>
          <a:p>
            <a:endParaRPr lang="en-US" dirty="0" smtClean="0">
              <a:solidFill>
                <a:schemeClr val="tx1"/>
              </a:solidFill>
              <a:latin typeface="Inconsolata"/>
              <a:cs typeface="Inconsolata"/>
            </a:endParaRPr>
          </a:p>
          <a:p>
            <a:r>
              <a:rPr lang="en-US" dirty="0" smtClean="0">
                <a:solidFill>
                  <a:schemeClr val="tx1"/>
                </a:solidFill>
                <a:latin typeface="Inconsolata"/>
                <a:cs typeface="Inconsolata"/>
              </a:rPr>
              <a:t>Include </a:t>
            </a:r>
            <a:r>
              <a:rPr lang="en-US" dirty="0">
                <a:solidFill>
                  <a:schemeClr val="tx1"/>
                </a:solidFill>
                <a:latin typeface="Inconsolata"/>
                <a:cs typeface="Inconsolata"/>
              </a:rPr>
              <a:t>the "apache" recipe from the "apache" cookbook</a:t>
            </a:r>
          </a:p>
          <a:p>
            <a:endParaRPr lang="en-US" dirty="0" smtClean="0"/>
          </a:p>
          <a:p>
            <a:pPr marL="457200" indent="-457200">
              <a:lnSpc>
                <a:spcPct val="120000"/>
              </a:lnSpc>
              <a:buFont typeface="Wingdings" charset="2"/>
              <a:buChar char="q"/>
            </a:pPr>
            <a:r>
              <a:rPr lang="en-US" dirty="0" smtClean="0"/>
              <a:t>Run </a:t>
            </a:r>
            <a:r>
              <a:rPr lang="en-US" dirty="0"/>
              <a:t>chef-client and locally apply the </a:t>
            </a:r>
            <a:r>
              <a:rPr lang="en-US" dirty="0" err="1"/>
              <a:t>run_list</a:t>
            </a:r>
            <a:r>
              <a:rPr lang="en-US" dirty="0"/>
              <a:t>: </a:t>
            </a:r>
            <a:r>
              <a:rPr lang="en-US" dirty="0">
                <a:latin typeface="Inconsolata"/>
                <a:cs typeface="Inconsolata"/>
              </a:rPr>
              <a:t>"recipe</a:t>
            </a:r>
            <a:r>
              <a:rPr lang="en-US" dirty="0" smtClean="0">
                <a:latin typeface="Inconsolata"/>
                <a:cs typeface="Inconsolata"/>
              </a:rPr>
              <a:t>[apache]"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3363134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default recipe includes the 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#</a:t>
            </a:r>
          </a:p>
          <a:p>
            <a:r>
              <a:rPr lang="en-US" dirty="0"/>
              <a:t># Cookbook Name::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</a:t>
            </a:r>
            <a:r>
              <a:rPr lang="en-US" dirty="0" smtClean="0"/>
              <a:t>.</a:t>
            </a:r>
          </a:p>
          <a:p>
            <a:endParaRPr lang="en-US" dirty="0"/>
          </a:p>
          <a:p>
            <a:r>
              <a:rPr lang="en-US" dirty="0" err="1" smtClean="0"/>
              <a:t>include_recipe</a:t>
            </a:r>
            <a:r>
              <a:rPr lang="en-US" dirty="0" smtClean="0"/>
              <a:t> "apache::apache"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cookbooks/apache/recipes/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8" name="Text Placeholder 7"/>
          <p:cNvSpPr>
            <a:spLocks noGrp="1"/>
          </p:cNvSpPr>
          <p:nvPr>
            <p:ph type="body" sz="quarter" idx="13"/>
          </p:nvPr>
        </p:nvSpPr>
        <p:spPr>
          <a:xfrm>
            <a:off x="851281" y="4672776"/>
            <a:ext cx="10803205" cy="469900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670994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[</a:t>
            </a:r>
            <a:r>
              <a:rPr lang="en-US" dirty="0"/>
              <a:t>2015-03-29T21:38:08-07:00] WARN: No </a:t>
            </a:r>
            <a:r>
              <a:rPr lang="en-US" dirty="0" err="1"/>
              <a:t>config</a:t>
            </a:r>
            <a:r>
              <a:rPr lang="en-US" dirty="0"/>
              <a:t> file found or specified on command line, using command line options.</a:t>
            </a:r>
          </a:p>
          <a:p>
            <a:r>
              <a:rPr lang="en-US" dirty="0"/>
              <a:t>Starting Chef Client, version 11.16.4</a:t>
            </a:r>
          </a:p>
          <a:p>
            <a:r>
              <a:rPr lang="en-US" dirty="0"/>
              <a:t>resolving cookbooks for run list: [</a:t>
            </a:r>
            <a:r>
              <a:rPr lang="en-US" dirty="0" smtClean="0"/>
              <a:t>"</a:t>
            </a:r>
            <a:r>
              <a:rPr lang="en-US" dirty="0" smtClean="0"/>
              <a:t>apache"</a:t>
            </a:r>
            <a:r>
              <a:rPr lang="en-US" dirty="0"/>
              <a:t>]</a:t>
            </a:r>
          </a:p>
          <a:p>
            <a:r>
              <a:rPr lang="en-US" dirty="0"/>
              <a:t>Synchronizing Cookbooks:</a:t>
            </a:r>
          </a:p>
          <a:p>
            <a:r>
              <a:rPr lang="en-US" dirty="0"/>
              <a:t>  - </a:t>
            </a:r>
            <a:r>
              <a:rPr lang="en-US" dirty="0" smtClean="0"/>
              <a:t>apache</a:t>
            </a:r>
            <a:endParaRPr lang="en-US" dirty="0"/>
          </a:p>
          <a:p>
            <a:r>
              <a:rPr lang="en-US" dirty="0"/>
              <a:t>Compiling Cookbooks...</a:t>
            </a:r>
          </a:p>
          <a:p>
            <a:r>
              <a:rPr lang="en-US" dirty="0"/>
              <a:t>Converging 3 resources</a:t>
            </a:r>
          </a:p>
          <a:p>
            <a:r>
              <a:rPr lang="en-US" dirty="0"/>
              <a:t>Recipe: </a:t>
            </a:r>
            <a:r>
              <a:rPr lang="en-US" dirty="0" smtClean="0"/>
              <a:t>apache:</a:t>
            </a:r>
            <a:r>
              <a:rPr lang="en-US" dirty="0" smtClean="0"/>
              <a:t>:apache</a:t>
            </a:r>
            <a:endParaRPr lang="en-US" dirty="0" smtClean="0"/>
          </a:p>
          <a:p>
            <a:r>
              <a:rPr lang="en-US" dirty="0" smtClean="0"/>
              <a:t>...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Applying </a:t>
            </a:r>
            <a:r>
              <a:rPr lang="en-US" dirty="0" smtClean="0"/>
              <a:t>apache's default recipe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chef-client --local-mode -r "recipe[</a:t>
            </a:r>
            <a:r>
              <a:rPr lang="en-US" dirty="0" smtClean="0"/>
              <a:t>apache]</a:t>
            </a:r>
            <a:r>
              <a:rPr lang="en-US" dirty="0" smtClean="0"/>
              <a:t>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1228" y="3110179"/>
            <a:ext cx="10813469" cy="333617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803613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Discussion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3573501"/>
          </a:xfrm>
        </p:spPr>
        <p:txBody>
          <a:bodyPr/>
          <a:lstStyle/>
          <a:p>
            <a:r>
              <a:rPr lang="en-US" dirty="0"/>
              <a:t>What questions can we answer for you? </a:t>
            </a:r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>
                <a:latin typeface="Inconsolata"/>
                <a:cs typeface="Inconsolata"/>
              </a:rPr>
              <a:t>chef-client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>
                <a:cs typeface="Inconsolata"/>
              </a:rPr>
              <a:t>local mode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run list</a:t>
            </a:r>
          </a:p>
          <a:p>
            <a:pPr marL="457200" indent="-457200">
              <a:buFont typeface="Arial"/>
              <a:buChar char="•"/>
            </a:pPr>
            <a:r>
              <a:rPr lang="en-US" dirty="0" err="1" smtClean="0">
                <a:latin typeface="Inconsolata"/>
                <a:cs typeface="Inconsolata"/>
              </a:rPr>
              <a:t>include_recipe</a:t>
            </a:r>
            <a:endParaRPr lang="en-US" dirty="0" smtClean="0">
              <a:latin typeface="Inconsolata"/>
              <a:cs typeface="Inconsolata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829734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chef-client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A chef-client is an agent that runs locally on every node that is under management by Chef. When a chef-client is run, it will perform all of the steps that are required to bring the node into the expected state, </a:t>
            </a:r>
            <a:r>
              <a:rPr lang="en-US" dirty="0" smtClean="0"/>
              <a:t>including…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docs.chef.io</a:t>
            </a:r>
            <a:r>
              <a:rPr lang="en-US" dirty="0"/>
              <a:t>/</a:t>
            </a:r>
            <a:r>
              <a:rPr lang="en-US" dirty="0" err="1"/>
              <a:t>chef_client.html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286138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chef-client to locally apply recipes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>
                <a:latin typeface="Inconsolata"/>
                <a:cs typeface="Inconsolata"/>
              </a:rPr>
              <a:t> chef-client --local-mode -r "recipe[setup:</a:t>
            </a:r>
            <a:r>
              <a:rPr lang="en-US" dirty="0" smtClean="0">
                <a:latin typeface="Inconsolata"/>
                <a:cs typeface="Inconsolata"/>
              </a:rPr>
              <a:t>:setup]</a:t>
            </a:r>
            <a:r>
              <a:rPr lang="en-US" dirty="0" smtClean="0">
                <a:latin typeface="Inconsolata"/>
                <a:cs typeface="Inconsolata"/>
              </a:rPr>
              <a:t>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 the following recipes locally:</a:t>
            </a:r>
          </a:p>
          <a:p>
            <a:endParaRPr lang="en-US" dirty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The </a:t>
            </a:r>
            <a:r>
              <a:rPr lang="en-US" dirty="0" smtClean="0"/>
              <a:t>'setup' </a:t>
            </a:r>
            <a:r>
              <a:rPr lang="en-US" dirty="0" smtClean="0"/>
              <a:t>recipe from the 'setup' cookbook</a:t>
            </a: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2539903" y="549752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9395604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chef-client to locally apply recipes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chef</a:t>
            </a:r>
            <a:r>
              <a:rPr lang="en-US" dirty="0" smtClean="0">
                <a:latin typeface="Inconsolata"/>
                <a:cs typeface="Inconsolata"/>
              </a:rPr>
              <a:t>-client --local-mode -r "recipe[apache:</a:t>
            </a:r>
            <a:r>
              <a:rPr lang="en-US" dirty="0" smtClean="0">
                <a:latin typeface="Inconsolata"/>
                <a:cs typeface="Inconsolata"/>
              </a:rPr>
              <a:t>:apache]</a:t>
            </a:r>
            <a:r>
              <a:rPr lang="en-US" dirty="0" smtClean="0">
                <a:latin typeface="Inconsolata"/>
                <a:cs typeface="Inconsolata"/>
              </a:rPr>
              <a:t>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>
          <a:xfrm>
            <a:off x="457435" y="3766388"/>
            <a:ext cx="11201166" cy="2556315"/>
          </a:xfrm>
        </p:spPr>
        <p:txBody>
          <a:bodyPr/>
          <a:lstStyle/>
          <a:p>
            <a:r>
              <a:rPr lang="en-US" dirty="0" smtClean="0"/>
              <a:t>Apply the following recipes locally:</a:t>
            </a:r>
          </a:p>
          <a:p>
            <a:endParaRPr lang="en-US" dirty="0"/>
          </a:p>
          <a:p>
            <a:pPr marL="457200" indent="-457200">
              <a:buFontTx/>
              <a:buChar char="•"/>
            </a:pPr>
            <a:r>
              <a:rPr lang="en-US" dirty="0" smtClean="0"/>
              <a:t>The </a:t>
            </a:r>
            <a:r>
              <a:rPr lang="en-US" dirty="0" smtClean="0"/>
              <a:t>'apache' </a:t>
            </a:r>
            <a:r>
              <a:rPr lang="en-US" dirty="0" smtClean="0"/>
              <a:t>recipe from the 'apache' cookbook</a:t>
            </a:r>
          </a:p>
        </p:txBody>
      </p:sp>
      <p:sp>
        <p:nvSpPr>
          <p:cNvPr id="20" name="TextBox 19"/>
          <p:cNvSpPr txBox="1"/>
          <p:nvPr/>
        </p:nvSpPr>
        <p:spPr bwMode="white">
          <a:xfrm>
            <a:off x="2539903" y="549752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5323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Using chef-client to locally apply recipes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$ </a:t>
            </a:r>
            <a:r>
              <a:rPr lang="en-US" dirty="0" err="1"/>
              <a:t>sudo</a:t>
            </a:r>
            <a:r>
              <a:rPr lang="en-US" dirty="0"/>
              <a:t> chef</a:t>
            </a:r>
            <a:r>
              <a:rPr lang="en-US" dirty="0" smtClean="0">
                <a:latin typeface="Inconsolata"/>
                <a:cs typeface="Inconsolata"/>
              </a:rPr>
              <a:t>-client --local-mode -r </a:t>
            </a:r>
            <a:r>
              <a:rPr lang="en-US" dirty="0" smtClean="0">
                <a:latin typeface="Inconsolata"/>
                <a:cs typeface="Inconsolata"/>
              </a:rPr>
              <a:t>\ "</a:t>
            </a:r>
            <a:r>
              <a:rPr lang="en-US" dirty="0" smtClean="0">
                <a:latin typeface="Inconsolata"/>
                <a:cs typeface="Inconsolata"/>
              </a:rPr>
              <a:t>recipe[</a:t>
            </a:r>
            <a:r>
              <a:rPr lang="en-US" dirty="0" smtClean="0"/>
              <a:t>setup:</a:t>
            </a:r>
            <a:r>
              <a:rPr lang="en-US" dirty="0" smtClean="0"/>
              <a:t>:setup</a:t>
            </a:r>
            <a:r>
              <a:rPr lang="en-US" dirty="0" smtClean="0">
                <a:latin typeface="Inconsolata"/>
                <a:cs typeface="Inconsolata"/>
              </a:rPr>
              <a:t>]</a:t>
            </a:r>
            <a:r>
              <a:rPr lang="en-US" dirty="0" smtClean="0">
                <a:latin typeface="Inconsolata"/>
                <a:cs typeface="Inconsolata"/>
              </a:rPr>
              <a:t>,recipe[apache:</a:t>
            </a:r>
            <a:r>
              <a:rPr lang="en-US" dirty="0" smtClean="0">
                <a:latin typeface="Inconsolata"/>
                <a:cs typeface="Inconsolata"/>
              </a:rPr>
              <a:t>:apache]</a:t>
            </a:r>
            <a:r>
              <a:rPr lang="en-US" dirty="0" smtClean="0">
                <a:latin typeface="Inconsolata"/>
                <a:cs typeface="Inconsolata"/>
              </a:rPr>
              <a:t>"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2"/>
          </p:nvPr>
        </p:nvSpPr>
        <p:spPr/>
        <p:txBody>
          <a:bodyPr/>
          <a:lstStyle/>
          <a:p>
            <a:r>
              <a:rPr lang="en-US" dirty="0" smtClean="0"/>
              <a:t>Apply the following recipes locally:</a:t>
            </a:r>
            <a:endParaRPr lang="en-US" dirty="0"/>
          </a:p>
          <a:p>
            <a:pPr marL="457200" indent="-457200">
              <a:buFontTx/>
              <a:buChar char="•"/>
            </a:pPr>
            <a:endParaRPr lang="en-US" dirty="0" smtClean="0"/>
          </a:p>
          <a:p>
            <a:pPr marL="457200" indent="-457200">
              <a:buFontTx/>
              <a:buChar char="•"/>
            </a:pPr>
            <a:r>
              <a:rPr lang="en-US" dirty="0" smtClean="0"/>
              <a:t>The 'default' recipe from the 'setup' cookbook</a:t>
            </a:r>
          </a:p>
          <a:p>
            <a:pPr marL="457200" indent="-457200">
              <a:buFontTx/>
              <a:buChar char="•"/>
            </a:pPr>
            <a:r>
              <a:rPr lang="en-US" dirty="0" smtClean="0"/>
              <a:t>The 'default' recipe </a:t>
            </a:r>
            <a:r>
              <a:rPr lang="en-US" dirty="0"/>
              <a:t>from the </a:t>
            </a:r>
            <a:r>
              <a:rPr lang="en-US" dirty="0" smtClean="0"/>
              <a:t>'apache' </a:t>
            </a:r>
            <a:r>
              <a:rPr lang="en-US" dirty="0"/>
              <a:t>cookbook</a:t>
            </a:r>
          </a:p>
          <a:p>
            <a:pPr marL="457200" indent="-457200">
              <a:buFontTx/>
              <a:buChar char="•"/>
            </a:pPr>
            <a:endParaRPr lang="en-US" dirty="0"/>
          </a:p>
        </p:txBody>
      </p:sp>
      <p:sp>
        <p:nvSpPr>
          <p:cNvPr id="20" name="TextBox 19"/>
          <p:cNvSpPr txBox="1"/>
          <p:nvPr/>
        </p:nvSpPr>
        <p:spPr bwMode="white">
          <a:xfrm>
            <a:off x="2539903" y="5497525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163592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--local-mode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>
                <a:latin typeface="Inconsolata"/>
                <a:cs typeface="Inconsolata"/>
              </a:rPr>
              <a:t>chef-client's </a:t>
            </a:r>
            <a:r>
              <a:rPr lang="en-US" dirty="0" smtClean="0"/>
              <a:t>default mode attempts to contact a Chef Server and ask it for the recipes to run for the given node. We are overriding that behavior to have work in a local mode.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0479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260315" y="1872245"/>
            <a:ext cx="8287608" cy="639534"/>
          </a:xfrm>
        </p:spPr>
        <p:txBody>
          <a:bodyPr>
            <a:noAutofit/>
          </a:bodyPr>
          <a:lstStyle/>
          <a:p>
            <a:r>
              <a:rPr lang="en-US" sz="3600" dirty="0" smtClean="0">
                <a:latin typeface="Inconsolata"/>
                <a:cs typeface="Inconsolata"/>
              </a:rPr>
              <a:t>-r "recipe[COOKBOOK::RECIPE]"</a:t>
            </a:r>
            <a:endParaRPr lang="en-US" sz="3600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7"/>
            <a:ext cx="8230599" cy="3289439"/>
          </a:xfrm>
        </p:spPr>
        <p:txBody>
          <a:bodyPr/>
          <a:lstStyle/>
          <a:p>
            <a:r>
              <a:rPr lang="en-US" dirty="0" smtClean="0"/>
              <a:t>In local mode we need to provide a list of recipes to apply to the system. This is called a </a:t>
            </a:r>
            <a:r>
              <a:rPr lang="en-US" b="1" dirty="0" smtClean="0"/>
              <a:t>run list</a:t>
            </a:r>
            <a:r>
              <a:rPr lang="en-US" dirty="0" smtClean="0"/>
              <a:t>. A run list is an ordered collection of recipes to execute.</a:t>
            </a:r>
          </a:p>
          <a:p>
            <a:endParaRPr lang="en-US" dirty="0"/>
          </a:p>
          <a:p>
            <a:r>
              <a:rPr lang="en-US" dirty="0" smtClean="0"/>
              <a:t>Each recipe in the run list must be addressed with the format </a:t>
            </a:r>
            <a:r>
              <a:rPr lang="en-US" dirty="0" smtClean="0">
                <a:latin typeface="Inconsolata"/>
                <a:cs typeface="Inconsolata"/>
              </a:rPr>
              <a:t>recipe[COOKBOOK::RECIPE]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320753637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Return home first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~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576208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="" xmlns:thm15="http://schemas.microsoft.com/office/thememl/2012/main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10300</TotalTime>
  <Words>1567</Words>
  <Application>Microsoft Macintosh PowerPoint</Application>
  <PresentationFormat>Custom</PresentationFormat>
  <Paragraphs>153</Paragraphs>
  <Slides>27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28" baseType="lpstr">
      <vt:lpstr>ChefDk3.2Template</vt:lpstr>
      <vt:lpstr>chef-client</vt:lpstr>
      <vt:lpstr>chef-apply</vt:lpstr>
      <vt:lpstr>chef-client</vt:lpstr>
      <vt:lpstr>Using chef-client to locally apply recipes</vt:lpstr>
      <vt:lpstr>Using chef-client to locally apply recipes</vt:lpstr>
      <vt:lpstr>Using chef-client to locally apply recipes</vt:lpstr>
      <vt:lpstr>--local-mode</vt:lpstr>
      <vt:lpstr>-r "recipe[COOKBOOK::RECIPE]"</vt:lpstr>
      <vt:lpstr>Return home first</vt:lpstr>
      <vt:lpstr>Applying the apache::apache recipe locally</vt:lpstr>
      <vt:lpstr>Create a cookbooks directory</vt:lpstr>
      <vt:lpstr>Move the setup cookbook</vt:lpstr>
      <vt:lpstr>Move the apache cookbook</vt:lpstr>
      <vt:lpstr>Applying the apache::apache recipe locally</vt:lpstr>
      <vt:lpstr>Applying the setup::setup recipe locally</vt:lpstr>
      <vt:lpstr>Applying both recipes locally</vt:lpstr>
      <vt:lpstr>-r "recipe[COOKBOOK(::default)]"</vt:lpstr>
      <vt:lpstr>Setting a default in our cookbook</vt:lpstr>
      <vt:lpstr>include_recipe</vt:lpstr>
      <vt:lpstr>Including a recipe</vt:lpstr>
      <vt:lpstr>Including a recipe</vt:lpstr>
      <vt:lpstr>The default recipe includes the setup recipe</vt:lpstr>
      <vt:lpstr>Applying setup's default recipe</vt:lpstr>
      <vt:lpstr>Update the apache cookbook</vt:lpstr>
      <vt:lpstr>The default recipe includes the apache recipe</vt:lpstr>
      <vt:lpstr>Applying apache's default recipe</vt:lpstr>
      <vt:lpstr>Discussion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1359</cp:revision>
  <cp:lastPrinted>2015-02-07T23:49:10Z</cp:lastPrinted>
  <dcterms:created xsi:type="dcterms:W3CDTF">2012-09-13T17:36:07Z</dcterms:created>
  <dcterms:modified xsi:type="dcterms:W3CDTF">2015-04-17T22:42:24Z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